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4" r:id="rId3"/>
    <p:sldId id="304" r:id="rId4"/>
    <p:sldId id="305" r:id="rId5"/>
    <p:sldId id="306" r:id="rId6"/>
    <p:sldId id="261" r:id="rId7"/>
    <p:sldId id="264" r:id="rId8"/>
    <p:sldId id="265" r:id="rId9"/>
    <p:sldId id="307" r:id="rId10"/>
    <p:sldId id="308" r:id="rId11"/>
    <p:sldId id="309" r:id="rId12"/>
    <p:sldId id="310" r:id="rId13"/>
    <p:sldId id="315" r:id="rId14"/>
    <p:sldId id="311" r:id="rId15"/>
    <p:sldId id="276" r:id="rId16"/>
    <p:sldId id="280" r:id="rId17"/>
    <p:sldId id="281" r:id="rId18"/>
    <p:sldId id="282" r:id="rId19"/>
    <p:sldId id="283" r:id="rId20"/>
    <p:sldId id="312" r:id="rId21"/>
    <p:sldId id="313" r:id="rId22"/>
    <p:sldId id="316" r:id="rId23"/>
    <p:sldId id="284" r:id="rId24"/>
    <p:sldId id="289" r:id="rId25"/>
    <p:sldId id="317" r:id="rId26"/>
    <p:sldId id="270" r:id="rId27"/>
    <p:sldId id="266" r:id="rId28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PlxgYQOyMjxjTrA0tUahyvF7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60d7d61c2_1_16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g2660d7d61c2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60d7d61c2_1_17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197" name="Google Shape;197;g2660d7d61c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0503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0c5169416_0_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275" name="Google Shape;275;g2b0c5169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00e8cdf43_0_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g2b00e8cdf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0638ede4b_0_3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349" name="Google Shape;349;g2b0638ede4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5cb8a29f2_0_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364" name="Google Shape;364;g295cb8a29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393" name="Google Shape;3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403" name="Google Shape;4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456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302b808a5_0_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629" name="Google Shape;629;g26302b80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cd0e0d20e_0_20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743" name="Google Shape;743;g2acd0e0d20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91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60d7d61c2_1_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80" name="Google Shape;80;g2660d7d61c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0d7d61c2_1_7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88" name="Google Shape;88;g2660d7d61c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60d7d61c2_1_1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133" name="Google Shape;133;g2660d7d61c2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60d7d61c2_1_1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144" name="Google Shape;144;g2660d7d61c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60d7d61c2_1_14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159" name="Google Shape;159;g2660d7d61c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60d7d61c2_1_15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g2660d7d61c2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697973" y="1684579"/>
            <a:ext cx="8670978" cy="222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3600"/>
              <a:buFont typeface="Calibri"/>
              <a:buNone/>
              <a:defRPr sz="3600" b="1">
                <a:solidFill>
                  <a:srgbClr val="1A52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697973" y="4281616"/>
            <a:ext cx="8670977" cy="146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/>
          <p:nvPr/>
        </p:nvSpPr>
        <p:spPr>
          <a:xfrm>
            <a:off x="0" y="3972697"/>
            <a:ext cx="12192000" cy="2885303"/>
          </a:xfrm>
          <a:prstGeom prst="rect">
            <a:avLst/>
          </a:prstGeom>
          <a:solidFill>
            <a:srgbClr val="1A52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217098" y="862641"/>
            <a:ext cx="11757804" cy="566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/>
            </a:lvl1pPr>
            <a:lvl2pPr marL="914400" lvl="1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–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–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–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–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336431" y="265227"/>
            <a:ext cx="11519138" cy="4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2400"/>
              <a:buFont typeface="Verdana"/>
              <a:buNone/>
              <a:defRPr sz="2400" b="1">
                <a:solidFill>
                  <a:srgbClr val="1A52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9244058" y="6621337"/>
            <a:ext cx="2743200" cy="18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" name="Google Shape;23;p18"/>
          <p:cNvSpPr/>
          <p:nvPr/>
        </p:nvSpPr>
        <p:spPr>
          <a:xfrm>
            <a:off x="0" y="734560"/>
            <a:ext cx="12192000" cy="62764"/>
          </a:xfrm>
          <a:prstGeom prst="rect">
            <a:avLst/>
          </a:prstGeom>
          <a:solidFill>
            <a:srgbClr val="1A52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ctrTitle"/>
          </p:nvPr>
        </p:nvSpPr>
        <p:spPr>
          <a:xfrm>
            <a:off x="1697973" y="2917192"/>
            <a:ext cx="8670978" cy="19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4000"/>
              <a:buFont typeface="Verdana"/>
              <a:buNone/>
              <a:defRPr sz="4000" b="1">
                <a:solidFill>
                  <a:srgbClr val="1A52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/>
          <p:nvPr/>
        </p:nvSpPr>
        <p:spPr>
          <a:xfrm>
            <a:off x="0" y="4877967"/>
            <a:ext cx="12192000" cy="62764"/>
          </a:xfrm>
          <a:prstGeom prst="rect">
            <a:avLst/>
          </a:prstGeom>
          <a:solidFill>
            <a:srgbClr val="1A52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about:blank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hyperlink" Target="mailto:jaewoong@seoultech.ac.kr" TargetMode="External"/><Relationship Id="rId4" Type="http://schemas.openxmlformats.org/officeDocument/2006/relationships/hyperlink" Target="mailto:shbae2819@g.seoultech.ac.k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697973" y="1684579"/>
            <a:ext cx="8670978" cy="222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2800"/>
              <a:buFont typeface="Verdana"/>
              <a:buNone/>
            </a:pPr>
            <a:r>
              <a:rPr lang="ko-KR" sz="2800">
                <a:latin typeface="Verdana"/>
                <a:ea typeface="Verdana"/>
                <a:cs typeface="Verdana"/>
                <a:sym typeface="Verdana"/>
              </a:rPr>
              <a:t>다변량 스팀 사용 이상 감지 및 </a:t>
            </a:r>
            <a:br>
              <a:rPr lang="ko-KR" sz="2800">
                <a:latin typeface="Verdana"/>
                <a:ea typeface="Verdana"/>
                <a:cs typeface="Verdana"/>
                <a:sym typeface="Verdana"/>
              </a:rPr>
            </a:br>
            <a:r>
              <a:rPr lang="ko-KR" sz="2800">
                <a:latin typeface="Verdana"/>
                <a:ea typeface="Verdana"/>
                <a:cs typeface="Verdana"/>
                <a:sym typeface="Verdana"/>
              </a:rPr>
              <a:t>영향 변수의 원인 분석 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697973" y="4281616"/>
            <a:ext cx="8670977" cy="146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-KR" sz="1800" b="1"/>
              <a:t>서울과학기술대학교 데이터사이언스학과</a:t>
            </a:r>
            <a:endParaRPr sz="1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-KR" sz="1800" b="1"/>
              <a:t>이성호 </a:t>
            </a:r>
            <a:r>
              <a:rPr lang="ko-KR" sz="1800" b="1" u="sng">
                <a:solidFill>
                  <a:schemeClr val="hlink"/>
                </a:solidFill>
                <a:hlinkClick r:id="rId3"/>
              </a:rPr>
              <a:t>sean0310@seoultech.ac.kr</a:t>
            </a:r>
            <a:r>
              <a:rPr lang="ko-KR" sz="1800" b="1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-KR" sz="1800" b="1"/>
              <a:t>배소희 </a:t>
            </a:r>
            <a:r>
              <a:rPr lang="ko-KR" sz="1800" b="1" u="sng">
                <a:solidFill>
                  <a:schemeClr val="hlink"/>
                </a:solidFill>
                <a:hlinkClick r:id="rId4"/>
              </a:rPr>
              <a:t>shbae2819@g.seoultech.ac.kr</a:t>
            </a:r>
            <a:r>
              <a:rPr lang="ko-KR" sz="1800" b="1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-KR" sz="1800" b="1"/>
              <a:t>심재웅 </a:t>
            </a:r>
            <a:r>
              <a:rPr lang="ko-KR" sz="1800" b="1" u="sng">
                <a:solidFill>
                  <a:schemeClr val="hlink"/>
                </a:solidFill>
                <a:hlinkClick r:id="rId5"/>
              </a:rPr>
              <a:t>jaewoong@seoultech.ac.kr</a:t>
            </a:r>
            <a:r>
              <a:rPr lang="ko-KR" sz="1800" b="1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b="1"/>
          </a:p>
        </p:txBody>
      </p:sp>
      <p:pic>
        <p:nvPicPr>
          <p:cNvPr id="90" name="Google Shape;90;p1" descr="SEOULTECH 심벌마크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77604" y="157383"/>
            <a:ext cx="662399" cy="62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29769" y="141836"/>
            <a:ext cx="1103291" cy="6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ETRI CI ㅣ ETRI 소개 ㅣ 한국전자통신연구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759" y="230266"/>
            <a:ext cx="1263104" cy="4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697973" y="2002657"/>
            <a:ext cx="2775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01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</a:t>
            </a:r>
            <a:endParaRPr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660d7d61c2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137" y="895777"/>
            <a:ext cx="3731727" cy="9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660d7d61c2_1_153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id="175" name="Google Shape;175;g2660d7d61c2_1_15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660d7d61c2_1_153"/>
          <p:cNvSpPr/>
          <p:nvPr/>
        </p:nvSpPr>
        <p:spPr>
          <a:xfrm>
            <a:off x="7653291" y="1470024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660d7d61c2_1_153"/>
          <p:cNvSpPr/>
          <p:nvPr/>
        </p:nvSpPr>
        <p:spPr>
          <a:xfrm>
            <a:off x="7497632" y="1470025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660d7d61c2_1_153"/>
          <p:cNvSpPr/>
          <p:nvPr/>
        </p:nvSpPr>
        <p:spPr>
          <a:xfrm>
            <a:off x="6673757" y="1482725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660d7d61c2_1_153"/>
          <p:cNvSpPr/>
          <p:nvPr/>
        </p:nvSpPr>
        <p:spPr>
          <a:xfrm>
            <a:off x="4860420" y="895775"/>
            <a:ext cx="234300" cy="987600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660d7d61c2_1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44" y="2375214"/>
            <a:ext cx="5444352" cy="180000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g2660d7d61c2_1_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663" y="2373884"/>
            <a:ext cx="5450501" cy="1800001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g2660d7d61c2_1_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263" y="4312997"/>
            <a:ext cx="5450501" cy="180000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g2660d7d61c2_1_1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5638" y="4312995"/>
            <a:ext cx="5438536" cy="18000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0d7d61c2_1_167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id="189" name="Google Shape;189;g2660d7d61c2_1_16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660d7d61c2_1_167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Adam(lr=1e-3)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layer 노드 : 32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6028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 : 0.9323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Macro F1 : 0.8373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해석(Attention Map)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tg0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3, tg35, tg36, tg42, tg43, jr_window_patch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g2660d7d61c2_1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850" y="2314150"/>
            <a:ext cx="7679124" cy="16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660d7d61c2_1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776" y="1067850"/>
            <a:ext cx="2185475" cy="1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660d7d61c2_1_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7748" y="832050"/>
            <a:ext cx="1987325" cy="200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660d7d61c2_1_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1150" y="4157601"/>
            <a:ext cx="2403211" cy="25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60d7d61c2_1_176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id="200" name="Google Shape;200;g2660d7d61c2_1_17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660d7d61c2_1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6727" y="904387"/>
            <a:ext cx="3838548" cy="101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660d7d61c2_1_176"/>
          <p:cNvSpPr/>
          <p:nvPr/>
        </p:nvSpPr>
        <p:spPr>
          <a:xfrm>
            <a:off x="7672341" y="1485900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660d7d61c2_1_176"/>
          <p:cNvSpPr/>
          <p:nvPr/>
        </p:nvSpPr>
        <p:spPr>
          <a:xfrm>
            <a:off x="7515132" y="1485900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660d7d61c2_1_176"/>
          <p:cNvSpPr/>
          <p:nvPr/>
        </p:nvSpPr>
        <p:spPr>
          <a:xfrm>
            <a:off x="6676932" y="1485900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660d7d61c2_1_176"/>
          <p:cNvSpPr/>
          <p:nvPr/>
        </p:nvSpPr>
        <p:spPr>
          <a:xfrm>
            <a:off x="4829082" y="898961"/>
            <a:ext cx="138300" cy="987600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2660d7d61c2_1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0" y="2122125"/>
            <a:ext cx="5996175" cy="1988000"/>
          </a:xfrm>
          <a:prstGeom prst="rect">
            <a:avLst/>
          </a:prstGeom>
          <a:noFill/>
          <a:ln w="9525" cap="flat" cmpd="sng">
            <a:solidFill>
              <a:srgbClr val="9BBB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g2660d7d61c2_1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525" y="2122125"/>
            <a:ext cx="5987395" cy="1988000"/>
          </a:xfrm>
          <a:prstGeom prst="rect">
            <a:avLst/>
          </a:prstGeom>
          <a:noFill/>
          <a:ln w="9525" cap="flat" cmpd="sng">
            <a:solidFill>
              <a:srgbClr val="8064A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g2660d7d61c2_1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45700"/>
            <a:ext cx="6132526" cy="2039183"/>
          </a:xfrm>
          <a:prstGeom prst="rect">
            <a:avLst/>
          </a:prstGeom>
          <a:noFill/>
          <a:ln w="9525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g2660d7d61c2_1_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2525" y="4349750"/>
            <a:ext cx="6005048" cy="2039175"/>
          </a:xfrm>
          <a:prstGeom prst="rect">
            <a:avLst/>
          </a:prstGeom>
          <a:noFill/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9102-B4FD-4EEF-BDB8-095028F02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ei</a:t>
            </a:r>
            <a:r>
              <a:rPr lang="ko-KR" altLang="en-US" dirty="0"/>
              <a:t>값에 대한 예측</a:t>
            </a:r>
          </a:p>
        </p:txBody>
      </p:sp>
    </p:spTree>
    <p:extLst>
      <p:ext uri="{BB962C8B-B14F-4D97-AF65-F5344CB8AC3E}">
        <p14:creationId xmlns:p14="http://schemas.microsoft.com/office/powerpoint/2010/main" val="347288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212437" y="862640"/>
            <a:ext cx="11757804" cy="42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9151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ko-KR" sz="1800" dirty="0"/>
              <a:t>이용 데이터</a:t>
            </a:r>
            <a:endParaRPr sz="1800" dirty="0"/>
          </a:p>
          <a:p>
            <a:pPr marL="432000" lvl="1" indent="-22859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ko-KR" dirty="0"/>
              <a:t>이용 데이터 정의</a:t>
            </a:r>
            <a:endParaRPr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 dirty="0"/>
              <a:t>	</a:t>
            </a:r>
            <a:r>
              <a:rPr lang="ko-KR" b="1" dirty="0"/>
              <a:t>• </a:t>
            </a:r>
            <a:r>
              <a:rPr lang="ko-KR" b="1" dirty="0" err="1"/>
              <a:t>input</a:t>
            </a:r>
            <a:r>
              <a:rPr lang="ko-KR" b="1" dirty="0"/>
              <a:t>(</a:t>
            </a:r>
            <a:r>
              <a:rPr lang="ko-KR" b="1" dirty="0" err="1"/>
              <a:t>X</a:t>
            </a:r>
            <a:r>
              <a:rPr lang="ko-KR" b="1" dirty="0"/>
              <a:t>) : </a:t>
            </a:r>
            <a:r>
              <a:rPr lang="ko-KR" b="1" dirty="0" err="1"/>
              <a:t>tg</a:t>
            </a:r>
            <a:r>
              <a:rPr lang="ko-KR" b="1" dirty="0"/>
              <a:t> (38개 </a:t>
            </a:r>
            <a:r>
              <a:rPr lang="ko-KR" b="1" dirty="0" err="1"/>
              <a:t>sensor</a:t>
            </a:r>
            <a:r>
              <a:rPr lang="ko-KR" b="1" dirty="0"/>
              <a:t> 데이터), 공정진행도(</a:t>
            </a:r>
            <a:r>
              <a:rPr lang="ko-KR" b="1" dirty="0" err="1"/>
              <a:t>jr_progress</a:t>
            </a:r>
            <a:r>
              <a:rPr lang="ko-KR" b="1" dirty="0"/>
              <a:t>) , 공정변화도(</a:t>
            </a:r>
            <a:r>
              <a:rPr lang="ko-KR" b="1" dirty="0" err="1"/>
              <a:t>jr_window_patch</a:t>
            </a:r>
            <a:r>
              <a:rPr lang="ko-KR" b="1" dirty="0"/>
              <a:t>)  </a:t>
            </a:r>
            <a:endParaRPr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 dirty="0"/>
              <a:t>		- </a:t>
            </a:r>
            <a:r>
              <a:rPr lang="ko-KR" dirty="0" err="1"/>
              <a:t>Window</a:t>
            </a:r>
            <a:r>
              <a:rPr lang="ko-KR" dirty="0"/>
              <a:t> </a:t>
            </a:r>
            <a:r>
              <a:rPr lang="ko-KR" dirty="0" err="1"/>
              <a:t>size</a:t>
            </a:r>
            <a:r>
              <a:rPr lang="ko-KR" dirty="0"/>
              <a:t> : </a:t>
            </a:r>
            <a:r>
              <a:rPr lang="en-US" altLang="ko-KR" dirty="0"/>
              <a:t>3</a:t>
            </a:r>
            <a:r>
              <a:rPr lang="ko-KR" dirty="0"/>
              <a:t>0 </a:t>
            </a:r>
            <a:endParaRPr b="1"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b="1" dirty="0"/>
              <a:t>	• </a:t>
            </a:r>
            <a:r>
              <a:rPr lang="ko-KR" b="1" dirty="0" err="1"/>
              <a:t>output</a:t>
            </a:r>
            <a:r>
              <a:rPr lang="ko-KR" b="1" dirty="0"/>
              <a:t>(</a:t>
            </a:r>
            <a:r>
              <a:rPr lang="ko-KR" b="1" dirty="0" err="1"/>
              <a:t>y</a:t>
            </a:r>
            <a:r>
              <a:rPr lang="ko-KR" b="1" dirty="0"/>
              <a:t>) : </a:t>
            </a:r>
            <a:r>
              <a:rPr lang="en-US" altLang="ko-KR" b="1" dirty="0"/>
              <a:t>5</a:t>
            </a:r>
            <a:r>
              <a:rPr lang="ko-KR" b="1" dirty="0"/>
              <a:t>분 후의 </a:t>
            </a:r>
            <a:r>
              <a:rPr lang="en-US" altLang="ko-KR" b="1" dirty="0" err="1">
                <a:solidFill>
                  <a:srgbClr val="FF0000"/>
                </a:solidFill>
              </a:rPr>
              <a:t>ei</a:t>
            </a:r>
            <a:r>
              <a:rPr lang="ko-KR" altLang="en-US" b="1" dirty="0" err="1">
                <a:solidFill>
                  <a:srgbClr val="FF0000"/>
                </a:solidFill>
              </a:rPr>
              <a:t>계산값</a:t>
            </a:r>
            <a:r>
              <a:rPr lang="en-US" altLang="ko-KR" b="1" dirty="0">
                <a:solidFill>
                  <a:srgbClr val="FF0000"/>
                </a:solidFill>
              </a:rPr>
              <a:t> tg04/(tg02*tg03*0.0003)</a:t>
            </a:r>
            <a:endParaRPr dirty="0">
              <a:solidFill>
                <a:srgbClr val="FF0000"/>
              </a:solidFill>
            </a:endParaRPr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432000" lvl="1" indent="-22859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ko-KR" dirty="0"/>
              <a:t>Data </a:t>
            </a:r>
            <a:r>
              <a:rPr lang="ko-KR" dirty="0" err="1"/>
              <a:t>split</a:t>
            </a:r>
            <a:r>
              <a:rPr lang="ko-KR" dirty="0"/>
              <a:t>	</a:t>
            </a:r>
            <a:endParaRPr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dirty="0"/>
              <a:t>	• </a:t>
            </a:r>
            <a:r>
              <a:rPr lang="ko-KR" dirty="0" err="1"/>
              <a:t>Train</a:t>
            </a:r>
            <a:r>
              <a:rPr lang="ko-KR" dirty="0"/>
              <a:t>/</a:t>
            </a:r>
            <a:r>
              <a:rPr lang="ko-KR" dirty="0" err="1"/>
              <a:t>Validation</a:t>
            </a:r>
            <a:r>
              <a:rPr lang="ko-KR" dirty="0"/>
              <a:t>/</a:t>
            </a:r>
            <a:r>
              <a:rPr lang="ko-KR" dirty="0" err="1"/>
              <a:t>Test</a:t>
            </a:r>
            <a:r>
              <a:rPr lang="ko-KR" dirty="0"/>
              <a:t> = 60:20:20 </a:t>
            </a:r>
            <a:endParaRPr dirty="0"/>
          </a:p>
          <a:p>
            <a:pPr marL="1117801" lvl="3" indent="0">
              <a:buNone/>
            </a:pPr>
            <a:r>
              <a:rPr lang="en-US" altLang="ko-KR" dirty="0"/>
              <a:t>Train : 2023-03-02 08:00:00 ~ 2023-06-16 18:37:00 (51840)</a:t>
            </a:r>
          </a:p>
          <a:p>
            <a:pPr marL="1117801" lvl="3" indent="0">
              <a:buNone/>
            </a:pPr>
            <a:r>
              <a:rPr lang="en-US" altLang="ko-KR" dirty="0"/>
              <a:t>Validation : ~ 2023-07-16 12:47:00 (17340)</a:t>
            </a:r>
          </a:p>
          <a:p>
            <a:pPr marL="1117801" lvl="3" indent="0">
              <a:buNone/>
            </a:pPr>
            <a:r>
              <a:rPr lang="en-US" altLang="ko-KR" dirty="0"/>
              <a:t>Test : ~ 2023-08-27 03:00:00 (17268)</a:t>
            </a: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336431" y="265227"/>
            <a:ext cx="11519138" cy="4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2400"/>
              <a:buFont typeface="Verdana"/>
              <a:buNone/>
            </a:pPr>
            <a:r>
              <a:rPr lang="ko-KR"/>
              <a:t>데이터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9244058" y="6621337"/>
            <a:ext cx="2743200" cy="18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Verdana"/>
              <a:buNone/>
            </a:pPr>
            <a:fld id="{00000000-1234-1234-1234-123412341234}" type="slidenum">
              <a:rPr lang="en-US" altLang="ko-KR"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rPr>
              <a:t>14</a:t>
            </a:fld>
            <a:endParaRPr sz="1000" b="0" i="0" u="none" strike="noStrike" cap="none">
              <a:solidFill>
                <a:srgbClr val="75707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383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b0c516941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792" y="3722688"/>
            <a:ext cx="11866416" cy="26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b0c5169416_0_0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UCL &amp; LCL 설정</a:t>
            </a:r>
            <a:r>
              <a:rPr lang="en-GB" sz="2000"/>
              <a:t>(이상치 제외한 이전의 7일 누적)</a:t>
            </a:r>
            <a:endParaRPr/>
          </a:p>
        </p:txBody>
      </p:sp>
      <p:pic>
        <p:nvPicPr>
          <p:cNvPr id="279" name="Google Shape;279;g2b0c5169416_0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b0c5169416_0_0"/>
          <p:cNvSpPr txBox="1"/>
          <p:nvPr/>
        </p:nvSpPr>
        <p:spPr>
          <a:xfrm>
            <a:off x="5057375" y="3924844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b0c5169416_0_0"/>
          <p:cNvSpPr txBox="1"/>
          <p:nvPr/>
        </p:nvSpPr>
        <p:spPr>
          <a:xfrm>
            <a:off x="6591675" y="3906857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726,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5784,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11088}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2" name="Google Shape;282;g2b0c5169416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92" y="934021"/>
            <a:ext cx="11866416" cy="26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b0c5169416_0_0"/>
          <p:cNvSpPr txBox="1"/>
          <p:nvPr/>
        </p:nvSpPr>
        <p:spPr>
          <a:xfrm>
            <a:off x="5057375" y="1054644"/>
            <a:ext cx="1425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b0c5169416_0_0"/>
          <p:cNvSpPr txBox="1"/>
          <p:nvPr/>
        </p:nvSpPr>
        <p:spPr>
          <a:xfrm>
            <a:off x="6591675" y="1036657"/>
            <a:ext cx="19173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인스턴스 개수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{0: 356,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1: 5759,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2: 11483}</a:t>
            </a:r>
            <a:endParaRPr sz="1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g2b0c5169416_0_0"/>
          <p:cNvSpPr txBox="1"/>
          <p:nvPr/>
        </p:nvSpPr>
        <p:spPr>
          <a:xfrm>
            <a:off x="3441700" y="6415913"/>
            <a:ext cx="553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분산이 너무 작아 UCL – LCL 사이 구간이 너무 작아짐</a:t>
            </a:r>
            <a:endParaRPr/>
          </a:p>
        </p:txBody>
      </p:sp>
      <p:sp>
        <p:nvSpPr>
          <p:cNvPr id="286" name="Google Shape;286;g2b0c5169416_0_0"/>
          <p:cNvSpPr txBox="1"/>
          <p:nvPr/>
        </p:nvSpPr>
        <p:spPr>
          <a:xfrm>
            <a:off x="9701351" y="78005"/>
            <a:ext cx="16110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: LCL-UCL 구간 내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: LCL 이하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: UCL 이상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00e8cdf43_0_3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g2b00e8cdf43_0_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b00e8cdf43_0_3"/>
          <p:cNvSpPr txBox="1"/>
          <p:nvPr/>
        </p:nvSpPr>
        <p:spPr>
          <a:xfrm>
            <a:off x="486050" y="981500"/>
            <a:ext cx="61584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1D Conv layer(16-&gt;32-&gt;64-&gt;128-&gt;256) / kernel=3),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Linear layer (128 -&gt; 32 -&gt; 1)</a:t>
            </a:r>
            <a:r>
              <a:rPr lang="en-GB" sz="14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0.1317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0.0146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tg17, ei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2" name="Google Shape;342;g2b00e8cdf43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6199" y="799854"/>
            <a:ext cx="3354702" cy="1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b00e8cdf43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5207" y="2706208"/>
            <a:ext cx="2067942" cy="144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b00e8cdf43_0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4456" y="2716673"/>
            <a:ext cx="5258835" cy="149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b00e8cdf43_0_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24456" y="827391"/>
            <a:ext cx="1861744" cy="186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b00e8cdf43_0_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07090" y="4148769"/>
            <a:ext cx="2316060" cy="204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0638ede4b_0_30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g2b0638ede4b_0_3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b0638ede4b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4732" y="898961"/>
            <a:ext cx="3922536" cy="111237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b0638ede4b_0_30"/>
          <p:cNvSpPr/>
          <p:nvPr/>
        </p:nvSpPr>
        <p:spPr>
          <a:xfrm>
            <a:off x="7710441" y="1498600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b0638ede4b_0_30"/>
          <p:cNvSpPr/>
          <p:nvPr/>
        </p:nvSpPr>
        <p:spPr>
          <a:xfrm>
            <a:off x="7553232" y="1498600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b0638ede4b_0_30"/>
          <p:cNvSpPr/>
          <p:nvPr/>
        </p:nvSpPr>
        <p:spPr>
          <a:xfrm>
            <a:off x="6702332" y="1492250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b0638ede4b_0_30"/>
          <p:cNvSpPr/>
          <p:nvPr/>
        </p:nvSpPr>
        <p:spPr>
          <a:xfrm>
            <a:off x="4816382" y="943411"/>
            <a:ext cx="138159" cy="987625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2b0638ede4b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762" y="2185188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9" name="Google Shape;359;g2b0638ede4b_0_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9375" y="2185188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g2b0638ede4b_0_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0763" y="4159039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g2b0638ede4b_0_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29376" y="4159039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5cb8a29f2_0_0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id="367" name="Google Shape;367;g295cb8a29f2_0_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95cb8a29f2_0_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lstm layer(hidden=512, layer=6) + attention layer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0.0238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0.0164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ei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g295cb8a29f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4455" y="4252477"/>
            <a:ext cx="5216445" cy="197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95cb8a29f2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6199" y="799854"/>
            <a:ext cx="3406956" cy="1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95cb8a29f2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8726" y="2714070"/>
            <a:ext cx="2024423" cy="144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5cb8a29f2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24456" y="2720120"/>
            <a:ext cx="5258835" cy="139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5cb8a29f2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24456" y="799854"/>
            <a:ext cx="1861743" cy="1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5cb8a29f2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38977" y="4252476"/>
            <a:ext cx="2584172" cy="20612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95cb8a29f2_0_0"/>
          <p:cNvSpPr txBox="1"/>
          <p:nvPr/>
        </p:nvSpPr>
        <p:spPr>
          <a:xfrm>
            <a:off x="349911" y="6317362"/>
            <a:ext cx="4400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 Validation loss가 매우 불안정, epoch 조절해도 동일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 예측값의 변동 폭이 매우 작음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2751" y="887141"/>
            <a:ext cx="3806497" cy="10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id="382" name="Google Shape;382;p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"/>
          <p:cNvSpPr/>
          <p:nvPr/>
        </p:nvSpPr>
        <p:spPr>
          <a:xfrm>
            <a:off x="7653291" y="1470024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"/>
          <p:cNvSpPr/>
          <p:nvPr/>
        </p:nvSpPr>
        <p:spPr>
          <a:xfrm>
            <a:off x="7515132" y="1470025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"/>
          <p:cNvSpPr/>
          <p:nvPr/>
        </p:nvSpPr>
        <p:spPr>
          <a:xfrm>
            <a:off x="6673757" y="1482725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"/>
          <p:cNvSpPr/>
          <p:nvPr/>
        </p:nvSpPr>
        <p:spPr>
          <a:xfrm>
            <a:off x="4835432" y="895786"/>
            <a:ext cx="138159" cy="987625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813" y="2152519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8" name="Google Shape;38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0326" y="2152519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9" name="Google Shape;38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813" y="4162214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0" name="Google Shape;39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10326" y="4170859"/>
            <a:ext cx="5441861" cy="1800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9102-B4FD-4EEF-BDB8-095028F02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Tg04</a:t>
            </a:r>
            <a:r>
              <a:rPr lang="ko-KR" altLang="en-US" dirty="0"/>
              <a:t>에 대한 예측</a:t>
            </a:r>
          </a:p>
        </p:txBody>
      </p:sp>
    </p:spTree>
    <p:extLst>
      <p:ext uri="{BB962C8B-B14F-4D97-AF65-F5344CB8AC3E}">
        <p14:creationId xmlns:p14="http://schemas.microsoft.com/office/powerpoint/2010/main" val="312694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59" y="4328729"/>
            <a:ext cx="11185525" cy="246629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id="397" name="Google Shape;397;p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Adam(lr=1e-3)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layer 노드 : 32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0.2052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0.0134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해석(Attention Map)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ei, tg04 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8248" y="862160"/>
            <a:ext cx="3352727" cy="335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9482" y="941080"/>
            <a:ext cx="3195146" cy="33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4737"/>
            <a:ext cx="6104146" cy="134995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id="407" name="Google Shape;407;p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6727" y="904387"/>
            <a:ext cx="3838546" cy="101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"/>
          <p:cNvSpPr/>
          <p:nvPr/>
        </p:nvSpPr>
        <p:spPr>
          <a:xfrm>
            <a:off x="7672341" y="1485900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"/>
          <p:cNvSpPr/>
          <p:nvPr/>
        </p:nvSpPr>
        <p:spPr>
          <a:xfrm>
            <a:off x="7515132" y="1485900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"/>
          <p:cNvSpPr/>
          <p:nvPr/>
        </p:nvSpPr>
        <p:spPr>
          <a:xfrm>
            <a:off x="6676932" y="1485900"/>
            <a:ext cx="138159" cy="396541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"/>
          <p:cNvSpPr/>
          <p:nvPr/>
        </p:nvSpPr>
        <p:spPr>
          <a:xfrm>
            <a:off x="4829082" y="898961"/>
            <a:ext cx="138159" cy="987625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1274" y="2324693"/>
            <a:ext cx="6120726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6249" y="4378613"/>
            <a:ext cx="6097523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9226" y="4378613"/>
            <a:ext cx="6135122" cy="1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"/>
          <p:cNvSpPr/>
          <p:nvPr/>
        </p:nvSpPr>
        <p:spPr>
          <a:xfrm>
            <a:off x="2464" y="2324693"/>
            <a:ext cx="6036762" cy="1350000"/>
          </a:xfrm>
          <a:prstGeom prst="rect">
            <a:avLst/>
          </a:prstGeom>
          <a:noFill/>
          <a:ln w="25400" cap="flat" cmpd="sng">
            <a:solidFill>
              <a:srgbClr val="9BBB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"/>
          <p:cNvSpPr/>
          <p:nvPr/>
        </p:nvSpPr>
        <p:spPr>
          <a:xfrm>
            <a:off x="6071274" y="2324693"/>
            <a:ext cx="6036762" cy="1350000"/>
          </a:xfrm>
          <a:prstGeom prst="rect">
            <a:avLst/>
          </a:prstGeom>
          <a:noFill/>
          <a:ln w="25400" cap="flat" cmpd="sng">
            <a:solidFill>
              <a:srgbClr val="806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"/>
          <p:cNvSpPr/>
          <p:nvPr/>
        </p:nvSpPr>
        <p:spPr>
          <a:xfrm>
            <a:off x="-11892" y="4378613"/>
            <a:ext cx="6036762" cy="1350000"/>
          </a:xfrm>
          <a:prstGeom prst="rect">
            <a:avLst/>
          </a:prstGeom>
          <a:noFill/>
          <a:ln w="254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/>
          <p:nvPr/>
        </p:nvSpPr>
        <p:spPr>
          <a:xfrm>
            <a:off x="6039226" y="4378613"/>
            <a:ext cx="6036762" cy="1350000"/>
          </a:xfrm>
          <a:prstGeom prst="rect">
            <a:avLst/>
          </a:prstGeom>
          <a:noFill/>
          <a:ln w="2540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9102-B4FD-4EEF-BDB8-095028F02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예측 설명 예시</a:t>
            </a:r>
          </a:p>
        </p:txBody>
      </p:sp>
    </p:spTree>
    <p:extLst>
      <p:ext uri="{BB962C8B-B14F-4D97-AF65-F5344CB8AC3E}">
        <p14:creationId xmlns:p14="http://schemas.microsoft.com/office/powerpoint/2010/main" val="70589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302b808a5_0_0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id="632" name="Google Shape;632;g26302b808a5_0_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6302b808a5_0_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=1e-3)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loss가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낮은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모델로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test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layer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32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0.4881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1.9021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Global Attention Map</a:t>
            </a:r>
            <a:endParaRPr sz="14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tg43, tg03</a:t>
            </a: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4" name="Google Shape;634;g26302b808a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301" y="191400"/>
            <a:ext cx="2519174" cy="18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302b808a5_0_0"/>
          <p:cNvPicPr preferRelativeResize="0"/>
          <p:nvPr/>
        </p:nvPicPr>
        <p:blipFill rotWithShape="1">
          <a:blip r:embed="rId5">
            <a:alphaModFix/>
          </a:blip>
          <a:srcRect l="8504" t="9487" r="7377" b="2993"/>
          <a:stretch/>
        </p:blipFill>
        <p:spPr>
          <a:xfrm>
            <a:off x="3271925" y="3970150"/>
            <a:ext cx="2690452" cy="279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6302b808a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701" y="2080775"/>
            <a:ext cx="1859775" cy="18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6302b808a5_0_0"/>
          <p:cNvPicPr preferRelativeResize="0"/>
          <p:nvPr/>
        </p:nvPicPr>
        <p:blipFill rotWithShape="1">
          <a:blip r:embed="rId7">
            <a:alphaModFix/>
          </a:blip>
          <a:srcRect l="7294" t="7106" r="8374"/>
          <a:stretch/>
        </p:blipFill>
        <p:spPr>
          <a:xfrm>
            <a:off x="3271925" y="2270022"/>
            <a:ext cx="3086602" cy="1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6302b808a5_0_0"/>
          <p:cNvPicPr preferRelativeResize="0"/>
          <p:nvPr/>
        </p:nvPicPr>
        <p:blipFill rotWithShape="1">
          <a:blip r:embed="rId8">
            <a:alphaModFix/>
          </a:blip>
          <a:srcRect l="23234" r="24752"/>
          <a:stretch/>
        </p:blipFill>
        <p:spPr>
          <a:xfrm>
            <a:off x="8349663" y="281175"/>
            <a:ext cx="3318313" cy="63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6302b808a5_0_0"/>
          <p:cNvSpPr txBox="1"/>
          <p:nvPr/>
        </p:nvSpPr>
        <p:spPr>
          <a:xfrm>
            <a:off x="11640050" y="2521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26302b808a5_0_0"/>
          <p:cNvSpPr/>
          <p:nvPr/>
        </p:nvSpPr>
        <p:spPr>
          <a:xfrm>
            <a:off x="8432150" y="314425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26302b808a5_0_0"/>
          <p:cNvSpPr txBox="1"/>
          <p:nvPr/>
        </p:nvSpPr>
        <p:spPr>
          <a:xfrm>
            <a:off x="11640050" y="151082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tg14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26302b808a5_0_0"/>
          <p:cNvSpPr txBox="1"/>
          <p:nvPr/>
        </p:nvSpPr>
        <p:spPr>
          <a:xfrm>
            <a:off x="11640038" y="24632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tg34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26302b808a5_0_0"/>
          <p:cNvSpPr txBox="1"/>
          <p:nvPr/>
        </p:nvSpPr>
        <p:spPr>
          <a:xfrm>
            <a:off x="11640038" y="27728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tg36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26302b808a5_0_0"/>
          <p:cNvSpPr txBox="1"/>
          <p:nvPr/>
        </p:nvSpPr>
        <p:spPr>
          <a:xfrm>
            <a:off x="11640050" y="721600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tg06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26302b808a5_0_0"/>
          <p:cNvSpPr txBox="1"/>
          <p:nvPr/>
        </p:nvSpPr>
        <p:spPr>
          <a:xfrm>
            <a:off x="11640038" y="1983638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tg17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g26302b808a5_0_0"/>
          <p:cNvSpPr txBox="1"/>
          <p:nvPr/>
        </p:nvSpPr>
        <p:spPr>
          <a:xfrm>
            <a:off x="11640038" y="403492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tg28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g26302b808a5_0_0"/>
          <p:cNvSpPr/>
          <p:nvPr/>
        </p:nvSpPr>
        <p:spPr>
          <a:xfrm>
            <a:off x="8432150" y="783850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26302b808a5_0_0"/>
          <p:cNvSpPr/>
          <p:nvPr/>
        </p:nvSpPr>
        <p:spPr>
          <a:xfrm>
            <a:off x="8432150" y="1573075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26302b808a5_0_0"/>
          <p:cNvSpPr/>
          <p:nvPr/>
        </p:nvSpPr>
        <p:spPr>
          <a:xfrm>
            <a:off x="8432150" y="2045900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26302b808a5_0_0"/>
          <p:cNvSpPr/>
          <p:nvPr/>
        </p:nvSpPr>
        <p:spPr>
          <a:xfrm>
            <a:off x="8432150" y="2518725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6302b808a5_0_0"/>
          <p:cNvSpPr/>
          <p:nvPr/>
        </p:nvSpPr>
        <p:spPr>
          <a:xfrm>
            <a:off x="8432150" y="2831725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6302b808a5_0_0"/>
          <p:cNvSpPr/>
          <p:nvPr/>
        </p:nvSpPr>
        <p:spPr>
          <a:xfrm>
            <a:off x="8432150" y="4097175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g26302b808a5_0_0"/>
          <p:cNvSpPr/>
          <p:nvPr/>
        </p:nvSpPr>
        <p:spPr>
          <a:xfrm>
            <a:off x="8432150" y="5355825"/>
            <a:ext cx="3207900" cy="168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26302b808a5_0_0"/>
          <p:cNvSpPr/>
          <p:nvPr/>
        </p:nvSpPr>
        <p:spPr>
          <a:xfrm>
            <a:off x="8432150" y="4570000"/>
            <a:ext cx="3207900" cy="633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26302b808a5_0_0"/>
          <p:cNvSpPr txBox="1"/>
          <p:nvPr/>
        </p:nvSpPr>
        <p:spPr>
          <a:xfrm>
            <a:off x="11640050" y="4493800"/>
            <a:ext cx="500700" cy="7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tg31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tg32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tg39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26302b808a5_0_0"/>
          <p:cNvSpPr txBox="1"/>
          <p:nvPr/>
        </p:nvSpPr>
        <p:spPr>
          <a:xfrm>
            <a:off x="11640038" y="52935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tg42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A77E9-55CF-44AD-AE21-7153FAB84FE4}"/>
              </a:ext>
            </a:extLst>
          </p:cNvPr>
          <p:cNvSpPr txBox="1"/>
          <p:nvPr/>
        </p:nvSpPr>
        <p:spPr>
          <a:xfrm>
            <a:off x="2362036" y="328536"/>
            <a:ext cx="2519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(Tg04</a:t>
            </a:r>
            <a:r>
              <a:rPr lang="ko-KR" altLang="en-US" dirty="0"/>
              <a:t>에 대한 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g2acd0e0d20e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676" y="36813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acd0e0d20e_0_204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개별 예측에 대한 해석 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(local interpretation)</a:t>
            </a:r>
          </a:p>
          <a:p>
            <a:pPr marL="139700" lvl="2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r>
              <a:rPr lang="en-GB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 - </a:t>
            </a:r>
            <a:r>
              <a:rPr lang="en-GB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Correct_over</a:t>
            </a:r>
            <a:r>
              <a:rPr lang="en-GB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(249)</a:t>
            </a: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g2acd0e0d20e_0_204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g2acd0e0d20e_0_20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acd0e0d20e_0_204"/>
          <p:cNvSpPr/>
          <p:nvPr/>
        </p:nvSpPr>
        <p:spPr>
          <a:xfrm>
            <a:off x="11182075" y="1209139"/>
            <a:ext cx="493200" cy="4824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g2acd0e0d20e_0_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040" y="2029347"/>
            <a:ext cx="6154148" cy="102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acd0e0d20e_0_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6900" y="3154409"/>
            <a:ext cx="3789133" cy="351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acd0e0d20e_0_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3493" y="1608062"/>
            <a:ext cx="3738850" cy="511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9102-B4FD-4EEF-BDB8-095028F022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302778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28EAF2-013C-40BE-A5DB-33C72F6A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Classification </a:t>
            </a:r>
            <a:r>
              <a:rPr lang="ko-KR" altLang="en-US" dirty="0"/>
              <a:t>문제로 변환하여 모델링 시도</a:t>
            </a:r>
            <a:endParaRPr lang="en-US" altLang="ko-KR" dirty="0"/>
          </a:p>
          <a:p>
            <a:r>
              <a:rPr lang="ko-KR" altLang="en-US" dirty="0"/>
              <a:t>코드 정리 </a:t>
            </a:r>
            <a:r>
              <a:rPr lang="en-US" altLang="ko-KR" dirty="0"/>
              <a:t>/ </a:t>
            </a:r>
            <a:r>
              <a:rPr lang="ko-KR" altLang="en-US" dirty="0"/>
              <a:t>모듈화</a:t>
            </a:r>
            <a:endParaRPr lang="en-US" altLang="ko-KR" dirty="0"/>
          </a:p>
          <a:p>
            <a:r>
              <a:rPr lang="ko-KR" altLang="en-US" dirty="0"/>
              <a:t>자료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81EB7E-8B13-416A-BF8A-B975BC89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08C41-0B8D-4982-913E-BBC18034A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4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ctrTitle"/>
          </p:nvPr>
        </p:nvSpPr>
        <p:spPr>
          <a:xfrm>
            <a:off x="1697973" y="1684579"/>
            <a:ext cx="8670978" cy="222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3600"/>
              <a:buFont typeface="Calibri"/>
              <a:buNone/>
            </a:pPr>
            <a:r>
              <a:rPr lang="ko-KR"/>
              <a:t>감사합니다</a:t>
            </a:r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1697973" y="4281616"/>
            <a:ext cx="8670977" cy="146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/>
          </a:p>
        </p:txBody>
      </p:sp>
      <p:pic>
        <p:nvPicPr>
          <p:cNvPr id="235" name="Google Shape;235;p16" descr="SEOULTECH 심벌마크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7604" y="157383"/>
            <a:ext cx="662399" cy="62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9769" y="141836"/>
            <a:ext cx="1103291" cy="6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 descr="ETRI CI ㅣ ETRI 소개 ㅣ 한국전자통신연구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759" y="230266"/>
            <a:ext cx="1263104" cy="47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217098" y="862641"/>
            <a:ext cx="11757804" cy="487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9151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ko-KR" sz="1800"/>
              <a:t>이용 데이터</a:t>
            </a:r>
            <a:endParaRPr sz="1800"/>
          </a:p>
          <a:p>
            <a:pPr marL="432000" lvl="1" indent="-22859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ko-KR"/>
              <a:t>제품 2종에 대한 6달간 센서 데이터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/>
              <a:t>	df_ext(2023-03,04)(5123,0385)_2023-11-16 seoultech 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/>
              <a:t>	df_ext(2023-05,06)(5123,0385)_2023-11-16 seoultech 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/>
              <a:t>	df_ext(2023-07,08)(5123,0385)_2023-11-16 seoultech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/>
              <a:t>	기간 : 2023-03-02 08:00:00 ~ 2023-08-27 03:00:00 (분)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432000" lvl="1" indent="-22859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ko-KR"/>
              <a:t>이용 데이터 전처리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/>
              <a:t>	• jr_progress : jr을 기준으로 시간에 따른 정수를 새로운 변수로 추가 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/>
              <a:t>	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/>
              <a:t>	 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/>
              <a:t>	• jr_window_patch : window 사이즈 만큼의 데이터 패치 후, 예측하고자 하는 시점의 jr과 다른지 같은지 		  표기하는 새로운 변수 추가</a:t>
            </a:r>
            <a:endParaRPr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/>
              <a:t>	</a:t>
            </a:r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336431" y="265227"/>
            <a:ext cx="11519138" cy="4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2400"/>
              <a:buFont typeface="Verdana"/>
              <a:buNone/>
            </a:pPr>
            <a:r>
              <a:rPr lang="ko-KR"/>
              <a:t>데이터</a:t>
            </a:r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9244058" y="6621337"/>
            <a:ext cx="2743200" cy="18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8403" y="1550003"/>
            <a:ext cx="2976016" cy="1659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7"/>
          <p:cNvGrpSpPr/>
          <p:nvPr/>
        </p:nvGrpSpPr>
        <p:grpSpPr>
          <a:xfrm>
            <a:off x="7831685" y="3299211"/>
            <a:ext cx="4265301" cy="931530"/>
            <a:chOff x="-106434" y="3579472"/>
            <a:chExt cx="8709886" cy="1365296"/>
          </a:xfrm>
        </p:grpSpPr>
        <p:cxnSp>
          <p:nvCxnSpPr>
            <p:cNvPr id="103" name="Google Shape;103;p7"/>
            <p:cNvCxnSpPr/>
            <p:nvPr/>
          </p:nvCxnSpPr>
          <p:spPr>
            <a:xfrm rot="10800000" flipH="1">
              <a:off x="1887514" y="3697476"/>
              <a:ext cx="1097280" cy="8745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7"/>
            <p:cNvCxnSpPr/>
            <p:nvPr/>
          </p:nvCxnSpPr>
          <p:spPr>
            <a:xfrm rot="10800000" flipH="1">
              <a:off x="2984794" y="3952240"/>
              <a:ext cx="777623" cy="619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7"/>
            <p:cNvCxnSpPr/>
            <p:nvPr/>
          </p:nvCxnSpPr>
          <p:spPr>
            <a:xfrm rot="10800000" flipH="1">
              <a:off x="3762417" y="3579472"/>
              <a:ext cx="1245341" cy="99252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7"/>
            <p:cNvCxnSpPr/>
            <p:nvPr/>
          </p:nvCxnSpPr>
          <p:spPr>
            <a:xfrm rot="10800000" flipH="1">
              <a:off x="5007758" y="3697476"/>
              <a:ext cx="1097279" cy="8745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7"/>
            <p:cNvCxnSpPr/>
            <p:nvPr/>
          </p:nvCxnSpPr>
          <p:spPr>
            <a:xfrm rot="10800000" flipH="1">
              <a:off x="6105037" y="3952240"/>
              <a:ext cx="777623" cy="619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7"/>
            <p:cNvCxnSpPr/>
            <p:nvPr/>
          </p:nvCxnSpPr>
          <p:spPr>
            <a:xfrm rot="10800000" flipH="1">
              <a:off x="6873625" y="3927183"/>
              <a:ext cx="809063" cy="644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7"/>
            <p:cNvCxnSpPr/>
            <p:nvPr/>
          </p:nvCxnSpPr>
          <p:spPr>
            <a:xfrm rot="10800000" flipH="1">
              <a:off x="7682688" y="3838158"/>
              <a:ext cx="920764" cy="7338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2984794" y="3697476"/>
              <a:ext cx="0" cy="8745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3762417" y="3952240"/>
              <a:ext cx="0" cy="619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5007758" y="3579472"/>
              <a:ext cx="0" cy="99252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6096001" y="3697476"/>
              <a:ext cx="0" cy="8745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6874747" y="3952240"/>
              <a:ext cx="0" cy="619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7681361" y="3952240"/>
              <a:ext cx="0" cy="619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6" name="Google Shape;116;p7"/>
            <p:cNvSpPr/>
            <p:nvPr/>
          </p:nvSpPr>
          <p:spPr>
            <a:xfrm>
              <a:off x="1887514" y="4744720"/>
              <a:ext cx="1097272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984786" y="4744720"/>
              <a:ext cx="777623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762409" y="4744720"/>
              <a:ext cx="1245336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007745" y="4744720"/>
              <a:ext cx="1088255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6096001" y="4744720"/>
              <a:ext cx="777624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873624" y="4744720"/>
              <a:ext cx="807733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7681356" y="4744720"/>
              <a:ext cx="920739" cy="200048"/>
            </a:xfrm>
            <a:prstGeom prst="rect">
              <a:avLst/>
            </a:prstGeom>
            <a:solidFill>
              <a:srgbClr val="AEABAB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 txBox="1"/>
            <p:nvPr/>
          </p:nvSpPr>
          <p:spPr>
            <a:xfrm>
              <a:off x="-106434" y="4123770"/>
              <a:ext cx="2136720" cy="37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Jr_progress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 txBox="1"/>
            <p:nvPr/>
          </p:nvSpPr>
          <p:spPr>
            <a:xfrm>
              <a:off x="339258" y="4636992"/>
              <a:ext cx="1245337" cy="307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7"/>
          <p:cNvSpPr/>
          <p:nvPr/>
        </p:nvSpPr>
        <p:spPr>
          <a:xfrm>
            <a:off x="8875014" y="6204613"/>
            <a:ext cx="537343" cy="136491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9412357" y="6204613"/>
            <a:ext cx="380808" cy="136491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9793165" y="6204613"/>
            <a:ext cx="609851" cy="136491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10403016" y="6204613"/>
            <a:ext cx="532927" cy="136491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0935944" y="6204613"/>
            <a:ext cx="380809" cy="136491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11316753" y="6204613"/>
            <a:ext cx="846445" cy="136491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7543800" y="5780944"/>
            <a:ext cx="14011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jr_window_patch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8116821" y="6131111"/>
            <a:ext cx="609852" cy="20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7543800" y="5365027"/>
            <a:ext cx="14011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9065418" y="5468358"/>
            <a:ext cx="537343" cy="266075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8953537" y="5777127"/>
            <a:ext cx="12984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0,0,0,1,1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11439810" y="5468358"/>
            <a:ext cx="537343" cy="266075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11327929" y="5777127"/>
            <a:ext cx="12984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0,0,0,1,1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05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212437" y="862640"/>
            <a:ext cx="11757804" cy="42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9151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ko-KR" sz="1800" dirty="0"/>
              <a:t>이용 데이터</a:t>
            </a:r>
            <a:endParaRPr sz="1800" dirty="0"/>
          </a:p>
          <a:p>
            <a:pPr marL="432000" lvl="1" indent="-22859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ko-KR" dirty="0"/>
              <a:t>이용 데이터 정의</a:t>
            </a:r>
            <a:endParaRPr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 dirty="0"/>
              <a:t>	</a:t>
            </a:r>
            <a:r>
              <a:rPr lang="ko-KR" b="1" dirty="0"/>
              <a:t>• </a:t>
            </a:r>
            <a:r>
              <a:rPr lang="ko-KR" b="1" dirty="0" err="1"/>
              <a:t>input</a:t>
            </a:r>
            <a:r>
              <a:rPr lang="ko-KR" b="1" dirty="0"/>
              <a:t>(</a:t>
            </a:r>
            <a:r>
              <a:rPr lang="ko-KR" b="1" dirty="0" err="1"/>
              <a:t>X</a:t>
            </a:r>
            <a:r>
              <a:rPr lang="ko-KR" b="1" dirty="0"/>
              <a:t>) : </a:t>
            </a:r>
            <a:r>
              <a:rPr lang="ko-KR" b="1" dirty="0" err="1"/>
              <a:t>tg</a:t>
            </a:r>
            <a:r>
              <a:rPr lang="ko-KR" b="1" dirty="0"/>
              <a:t> (38개 </a:t>
            </a:r>
            <a:r>
              <a:rPr lang="ko-KR" b="1" dirty="0" err="1"/>
              <a:t>sensor</a:t>
            </a:r>
            <a:r>
              <a:rPr lang="ko-KR" b="1" dirty="0"/>
              <a:t> 데이터), 공정진행도(</a:t>
            </a:r>
            <a:r>
              <a:rPr lang="ko-KR" b="1" dirty="0" err="1"/>
              <a:t>jr_progress</a:t>
            </a:r>
            <a:r>
              <a:rPr lang="ko-KR" b="1" dirty="0"/>
              <a:t>) , 공정변화도(</a:t>
            </a:r>
            <a:r>
              <a:rPr lang="ko-KR" b="1" dirty="0" err="1"/>
              <a:t>jr_window_patch</a:t>
            </a:r>
            <a:r>
              <a:rPr lang="ko-KR" b="1" dirty="0"/>
              <a:t>)  </a:t>
            </a:r>
            <a:endParaRPr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ko-KR" dirty="0"/>
              <a:t>		- </a:t>
            </a:r>
            <a:r>
              <a:rPr lang="ko-KR" dirty="0" err="1"/>
              <a:t>Window</a:t>
            </a:r>
            <a:r>
              <a:rPr lang="ko-KR" dirty="0"/>
              <a:t> </a:t>
            </a:r>
            <a:r>
              <a:rPr lang="ko-KR" dirty="0" err="1"/>
              <a:t>size</a:t>
            </a:r>
            <a:r>
              <a:rPr lang="ko-KR" dirty="0"/>
              <a:t> : </a:t>
            </a:r>
            <a:r>
              <a:rPr lang="en-US" altLang="ko-KR" dirty="0"/>
              <a:t>3</a:t>
            </a:r>
            <a:r>
              <a:rPr lang="ko-KR" dirty="0"/>
              <a:t>0 </a:t>
            </a:r>
            <a:endParaRPr b="1"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b="1" dirty="0"/>
              <a:t>	• </a:t>
            </a:r>
            <a:r>
              <a:rPr lang="ko-KR" b="1" dirty="0" err="1"/>
              <a:t>output</a:t>
            </a:r>
            <a:r>
              <a:rPr lang="ko-KR" b="1" dirty="0"/>
              <a:t>(</a:t>
            </a:r>
            <a:r>
              <a:rPr lang="ko-KR" b="1" dirty="0" err="1"/>
              <a:t>y</a:t>
            </a:r>
            <a:r>
              <a:rPr lang="ko-KR" b="1" dirty="0"/>
              <a:t>) : </a:t>
            </a:r>
            <a:r>
              <a:rPr lang="en-US" altLang="ko-KR" b="1" dirty="0"/>
              <a:t>5</a:t>
            </a:r>
            <a:r>
              <a:rPr lang="ko-KR" b="1" dirty="0"/>
              <a:t>분 후의 </a:t>
            </a:r>
            <a:r>
              <a:rPr lang="ko-KR" b="1" u="sng" dirty="0" err="1">
                <a:solidFill>
                  <a:srgbClr val="FF0000"/>
                </a:solidFill>
              </a:rPr>
              <a:t>tg</a:t>
            </a:r>
            <a:r>
              <a:rPr lang="ko-KR" b="1" u="sng" dirty="0">
                <a:solidFill>
                  <a:srgbClr val="FF0000"/>
                </a:solidFill>
              </a:rPr>
              <a:t> 04(스팀 </a:t>
            </a:r>
            <a:r>
              <a:rPr lang="ko-KR" b="1" u="sng" dirty="0" err="1">
                <a:solidFill>
                  <a:srgbClr val="FF0000"/>
                </a:solidFill>
              </a:rPr>
              <a:t>순간값</a:t>
            </a:r>
            <a:r>
              <a:rPr lang="ko-KR" b="1" u="sng" dirty="0">
                <a:solidFill>
                  <a:srgbClr val="FF0000"/>
                </a:solidFill>
              </a:rPr>
              <a:t>)</a:t>
            </a:r>
            <a:r>
              <a:rPr lang="ko-KR" b="1" dirty="0">
                <a:solidFill>
                  <a:srgbClr val="FF0000"/>
                </a:solidFill>
              </a:rPr>
              <a:t> </a:t>
            </a:r>
            <a:endParaRPr dirty="0">
              <a:solidFill>
                <a:srgbClr val="FF0000"/>
              </a:solidFill>
            </a:endParaRPr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432000" lvl="1" indent="-22859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ko-KR" dirty="0"/>
              <a:t>Data </a:t>
            </a:r>
            <a:r>
              <a:rPr lang="ko-KR" dirty="0" err="1"/>
              <a:t>split</a:t>
            </a:r>
            <a:r>
              <a:rPr lang="ko-KR" dirty="0"/>
              <a:t>	</a:t>
            </a:r>
            <a:endParaRPr dirty="0"/>
          </a:p>
          <a:p>
            <a:pPr marL="203401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dirty="0"/>
              <a:t>	• </a:t>
            </a:r>
            <a:r>
              <a:rPr lang="ko-KR" dirty="0" err="1"/>
              <a:t>Train</a:t>
            </a:r>
            <a:r>
              <a:rPr lang="ko-KR" dirty="0"/>
              <a:t>/</a:t>
            </a:r>
            <a:r>
              <a:rPr lang="ko-KR" dirty="0" err="1"/>
              <a:t>Validation</a:t>
            </a:r>
            <a:r>
              <a:rPr lang="ko-KR" dirty="0"/>
              <a:t>/</a:t>
            </a:r>
            <a:r>
              <a:rPr lang="ko-KR" dirty="0" err="1"/>
              <a:t>Test</a:t>
            </a:r>
            <a:r>
              <a:rPr lang="ko-KR" dirty="0"/>
              <a:t> = 60:20:20 </a:t>
            </a:r>
            <a:endParaRPr dirty="0"/>
          </a:p>
          <a:p>
            <a:pPr marL="1117801" lvl="3" indent="0">
              <a:buNone/>
            </a:pPr>
            <a:r>
              <a:rPr lang="en-US" altLang="ko-KR" dirty="0"/>
              <a:t>Train : 2023-03-02 08:00:00 ~ 2023-06-16 18:37:00 (51840)</a:t>
            </a:r>
          </a:p>
          <a:p>
            <a:pPr marL="1117801" lvl="3" indent="0">
              <a:buNone/>
            </a:pPr>
            <a:r>
              <a:rPr lang="en-US" altLang="ko-KR" dirty="0"/>
              <a:t>Validation : ~ 2023-07-16 12:47:00 (17340)</a:t>
            </a:r>
          </a:p>
          <a:p>
            <a:pPr marL="1117801" lvl="3" indent="0">
              <a:buNone/>
            </a:pPr>
            <a:r>
              <a:rPr lang="en-US" altLang="ko-KR" dirty="0"/>
              <a:t>Test : ~ 2023-08-27 03:00:00 (17268)</a:t>
            </a: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336431" y="265227"/>
            <a:ext cx="11519138" cy="4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23F"/>
              </a:buClr>
              <a:buSzPts val="2400"/>
              <a:buFont typeface="Verdana"/>
              <a:buNone/>
            </a:pPr>
            <a:r>
              <a:rPr lang="ko-KR"/>
              <a:t>데이터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9244058" y="6621337"/>
            <a:ext cx="2743200" cy="18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000"/>
              <a:buFont typeface="Verdana"/>
              <a:buNone/>
            </a:pPr>
            <a:fld id="{00000000-1234-1234-1234-123412341234}" type="slidenum">
              <a:rPr lang="en-US" altLang="ko-KR" sz="1000" b="0" i="0" u="none" strike="noStrike" cap="none">
                <a:solidFill>
                  <a:srgbClr val="757070"/>
                </a:solidFill>
                <a:latin typeface="Verdana"/>
                <a:ea typeface="Verdana"/>
                <a:cs typeface="Verdana"/>
                <a:sym typeface="Verdana"/>
              </a:rPr>
              <a:t>4</a:t>
            </a:fld>
            <a:endParaRPr sz="1000" b="0" i="0" u="none" strike="noStrike" cap="none">
              <a:solidFill>
                <a:srgbClr val="75707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8852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60d7d61c2_1_33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UCL &amp; LCL 설정</a:t>
            </a:r>
            <a:r>
              <a:rPr lang="en-GB" sz="2000"/>
              <a:t>(이상치 제외한 이전의 5일 누적)</a:t>
            </a:r>
            <a:endParaRPr/>
          </a:p>
        </p:txBody>
      </p:sp>
      <p:pic>
        <p:nvPicPr>
          <p:cNvPr id="83" name="Google Shape;83;g2660d7d61c2_1_3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660d7d61c2_1_33"/>
          <p:cNvSpPr txBox="1"/>
          <p:nvPr/>
        </p:nvSpPr>
        <p:spPr>
          <a:xfrm>
            <a:off x="267450" y="900825"/>
            <a:ext cx="71127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Sigma = 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누적 날짜 = 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{0(</a:t>
            </a:r>
            <a:r>
              <a:rPr lang="en-GB" sz="1200">
                <a:solidFill>
                  <a:schemeClr val="dk1"/>
                </a:solidFill>
              </a:rPr>
              <a:t>LCL-UCL 구간 내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14585, 1(</a:t>
            </a:r>
            <a:r>
              <a:rPr lang="en-GB" sz="1200">
                <a:solidFill>
                  <a:schemeClr val="dk1"/>
                </a:solidFill>
              </a:rPr>
              <a:t>LCL 이하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1834, 2(</a:t>
            </a:r>
            <a:r>
              <a:rPr lang="en-GB" sz="1200">
                <a:solidFill>
                  <a:schemeClr val="dk1"/>
                </a:solidFill>
              </a:rPr>
              <a:t>UCL 이상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1179}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2660d7d61c2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4700"/>
            <a:ext cx="11887201" cy="26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60d7d61c2_1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59931"/>
            <a:ext cx="12192000" cy="29289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660d7d61c2_1_70"/>
          <p:cNvSpPr txBox="1"/>
          <p:nvPr/>
        </p:nvSpPr>
        <p:spPr>
          <a:xfrm>
            <a:off x="6096000" y="969800"/>
            <a:ext cx="57027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Value가 0.025이하인 index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2660d7d61c2_1_70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Instance 설정</a:t>
            </a:r>
            <a:endParaRPr/>
          </a:p>
        </p:txBody>
      </p:sp>
      <p:pic>
        <p:nvPicPr>
          <p:cNvPr id="93" name="Google Shape;93;g2660d7d61c2_1_7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660d7d61c2_1_70"/>
          <p:cNvSpPr txBox="1"/>
          <p:nvPr/>
        </p:nvSpPr>
        <p:spPr>
          <a:xfrm>
            <a:off x="415250" y="969800"/>
            <a:ext cx="57027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Value가 3이상인 index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5" name="Google Shape;95;g2660d7d61c2_1_70"/>
          <p:cNvGraphicFramePr/>
          <p:nvPr/>
        </p:nvGraphicFramePr>
        <p:xfrm>
          <a:off x="872975" y="1460350"/>
          <a:ext cx="3675600" cy="11886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index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date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ei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2452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2023-07-23 08:48:00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3.1125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2457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2023-07-23 08:53:00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3.0158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" name="Google Shape;96;g2660d7d61c2_1_70"/>
          <p:cNvGraphicFramePr/>
          <p:nvPr/>
        </p:nvGraphicFramePr>
        <p:xfrm>
          <a:off x="6821725" y="1460350"/>
          <a:ext cx="36756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index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date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ei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2433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2023-07-23 08:29:00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0.0241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16036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2023-08-23 09:47:00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0.0241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16818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2023-08-26 19:31:00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0.0226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Google Shape;97;g2660d7d61c2_1_70"/>
          <p:cNvSpPr/>
          <p:nvPr/>
        </p:nvSpPr>
        <p:spPr>
          <a:xfrm>
            <a:off x="2174650" y="5826500"/>
            <a:ext cx="132600" cy="1299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660d7d61c2_1_70"/>
          <p:cNvSpPr/>
          <p:nvPr/>
        </p:nvSpPr>
        <p:spPr>
          <a:xfrm>
            <a:off x="10786025" y="5855600"/>
            <a:ext cx="98100" cy="1008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2660d7d61c2_1_70"/>
          <p:cNvSpPr/>
          <p:nvPr/>
        </p:nvSpPr>
        <p:spPr>
          <a:xfrm>
            <a:off x="11282375" y="5855600"/>
            <a:ext cx="98100" cy="1008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660d7d61c2_1_70"/>
          <p:cNvSpPr/>
          <p:nvPr/>
        </p:nvSpPr>
        <p:spPr>
          <a:xfrm>
            <a:off x="2226500" y="3445925"/>
            <a:ext cx="132600" cy="1299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660d7d61c2_1_70"/>
          <p:cNvSpPr/>
          <p:nvPr/>
        </p:nvSpPr>
        <p:spPr>
          <a:xfrm>
            <a:off x="2053975" y="3352800"/>
            <a:ext cx="505200" cy="267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660d7d61c2_1_70"/>
          <p:cNvSpPr/>
          <p:nvPr/>
        </p:nvSpPr>
        <p:spPr>
          <a:xfrm>
            <a:off x="7927375" y="3352800"/>
            <a:ext cx="505200" cy="267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660d7d61c2_1_70"/>
          <p:cNvSpPr/>
          <p:nvPr/>
        </p:nvSpPr>
        <p:spPr>
          <a:xfrm>
            <a:off x="10728950" y="3352800"/>
            <a:ext cx="265500" cy="267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60d7d61c2_1_70"/>
          <p:cNvSpPr/>
          <p:nvPr/>
        </p:nvSpPr>
        <p:spPr>
          <a:xfrm>
            <a:off x="11194854" y="3352800"/>
            <a:ext cx="265500" cy="267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60d7d61c2_1_115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g2660d7d61c2_1_11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660d7d61c2_1_115"/>
          <p:cNvSpPr txBox="1"/>
          <p:nvPr/>
        </p:nvSpPr>
        <p:spPr>
          <a:xfrm>
            <a:off x="486050" y="981500"/>
            <a:ext cx="61584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1D Conv layer(16-&gt;32-&gt;64-&gt;128) / kernel=3),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Linear layer (128 -&gt; 32 -&gt; 1)</a:t>
            </a:r>
            <a:r>
              <a:rPr lang="en-GB" sz="14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0.5151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1.8069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tg17, tg40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g2660d7d61c2_1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850" y="4693225"/>
            <a:ext cx="2310674" cy="21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660d7d61c2_1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701" y="891350"/>
            <a:ext cx="2019200" cy="20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660d7d61c2_1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1693" y="3008328"/>
            <a:ext cx="5939205" cy="1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660d7d61c2_1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1527" y="3000074"/>
            <a:ext cx="2440998" cy="1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660d7d61c2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938" y="922858"/>
            <a:ext cx="3626127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660d7d61c2_1_126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g2660d7d61c2_1_12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660d7d61c2_1_126"/>
          <p:cNvSpPr/>
          <p:nvPr/>
        </p:nvSpPr>
        <p:spPr>
          <a:xfrm>
            <a:off x="7597941" y="1498600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660d7d61c2_1_126"/>
          <p:cNvSpPr/>
          <p:nvPr/>
        </p:nvSpPr>
        <p:spPr>
          <a:xfrm>
            <a:off x="7436250" y="1498600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660d7d61c2_1_126"/>
          <p:cNvSpPr/>
          <p:nvPr/>
        </p:nvSpPr>
        <p:spPr>
          <a:xfrm>
            <a:off x="6652207" y="1498600"/>
            <a:ext cx="138300" cy="3966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660d7d61c2_1_126"/>
          <p:cNvSpPr/>
          <p:nvPr/>
        </p:nvSpPr>
        <p:spPr>
          <a:xfrm>
            <a:off x="4906500" y="943400"/>
            <a:ext cx="219600" cy="951900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660d7d61c2_1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38" y="2425631"/>
            <a:ext cx="5450501" cy="1800001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g2660d7d61c2_1_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88" y="4318743"/>
            <a:ext cx="5450501" cy="180000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g2660d7d61c2_1_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3775" y="4318741"/>
            <a:ext cx="5439237" cy="18000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g2660d7d61c2_1_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725" y="2425632"/>
            <a:ext cx="5441065" cy="180000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60d7d61c2_1_140"/>
          <p:cNvSpPr txBox="1">
            <a:spLocks noGrp="1"/>
          </p:cNvSpPr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id="162" name="Google Shape;162;g2660d7d61c2_1_14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60d7d61c2_1_14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lstm layer(hidden=512, layer=6) + attention layer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en-GB" sz="14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0.5682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1.6091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g03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tg0</a:t>
            </a:r>
            <a:r>
              <a:rPr lang="en-GB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g2660d7d61c2_1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412" y="2901775"/>
            <a:ext cx="2542589" cy="1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660d7d61c2_1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749" y="4799775"/>
            <a:ext cx="4804575" cy="18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660d7d61c2_1_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573" y="981500"/>
            <a:ext cx="1907645" cy="1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660d7d61c2_1_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750" y="3024249"/>
            <a:ext cx="5843523" cy="15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660d7d61c2_1_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4399" y="4693226"/>
            <a:ext cx="2542600" cy="202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992</Words>
  <Application>Microsoft Office PowerPoint</Application>
  <PresentationFormat>와이드스크린</PresentationFormat>
  <Paragraphs>283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Noto Sans KR</vt:lpstr>
      <vt:lpstr>Noto Sans Symbols</vt:lpstr>
      <vt:lpstr>Malgun Gothic</vt:lpstr>
      <vt:lpstr>Arial</vt:lpstr>
      <vt:lpstr>Calibri</vt:lpstr>
      <vt:lpstr>Verdana</vt:lpstr>
      <vt:lpstr>Office 테마</vt:lpstr>
      <vt:lpstr>다변량 스팀 사용 이상 감지 및  영향 변수의 원인 분석 </vt:lpstr>
      <vt:lpstr>Tg04에 대한 예측</vt:lpstr>
      <vt:lpstr>데이터</vt:lpstr>
      <vt:lpstr>데이터</vt:lpstr>
      <vt:lpstr>UCL &amp; LCL 설정(이상치 제외한 이전의 5일 누적)</vt:lpstr>
      <vt:lpstr>Instance 설정</vt:lpstr>
      <vt:lpstr>1D CNN</vt:lpstr>
      <vt:lpstr>1D CNN</vt:lpstr>
      <vt:lpstr>LSTM</vt:lpstr>
      <vt:lpstr>LSTM</vt:lpstr>
      <vt:lpstr>IMV-LSTM</vt:lpstr>
      <vt:lpstr>IMV-LSTM</vt:lpstr>
      <vt:lpstr>ei값에 대한 예측</vt:lpstr>
      <vt:lpstr>데이터</vt:lpstr>
      <vt:lpstr>UCL &amp; LCL 설정(이상치 제외한 이전의 7일 누적)</vt:lpstr>
      <vt:lpstr>1D CNN</vt:lpstr>
      <vt:lpstr>1D CNN</vt:lpstr>
      <vt:lpstr>LSTM</vt:lpstr>
      <vt:lpstr>LSTM</vt:lpstr>
      <vt:lpstr>IMV-LSTM</vt:lpstr>
      <vt:lpstr>IMV-LSTM</vt:lpstr>
      <vt:lpstr>예측 설명 예시</vt:lpstr>
      <vt:lpstr>IMV-LSTM</vt:lpstr>
      <vt:lpstr>IMV-LSTM</vt:lpstr>
      <vt:lpstr>추후 계획</vt:lpstr>
      <vt:lpstr>추후 계획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다변량 스팀 사용 이상 감지 및  영향 변수의 원인 분석</dc:title>
  <dc:creator>Windows 사용자</dc:creator>
  <cp:lastModifiedBy>woong</cp:lastModifiedBy>
  <cp:revision>9</cp:revision>
  <dcterms:created xsi:type="dcterms:W3CDTF">2019-12-31T10:05:55Z</dcterms:created>
  <dcterms:modified xsi:type="dcterms:W3CDTF">2024-01-19T02:00:40Z</dcterms:modified>
</cp:coreProperties>
</file>